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8D4B77-002E-45CE-A1DD-A2A575E613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668F836-9D02-419B-BD63-9434CF71FF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1058879-AE6C-4FFC-97E3-008FEC0EBB02}"/>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5" name="Footer Placeholder 4">
            <a:extLst>
              <a:ext uri="{FF2B5EF4-FFF2-40B4-BE49-F238E27FC236}">
                <a16:creationId xmlns:a16="http://schemas.microsoft.com/office/drawing/2014/main" xmlns="" id="{D7E9CDAE-E5A2-44EA-AE56-CF15943E6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5CA83A2-719B-4C38-A66A-5629AAF4AC8B}"/>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1164214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46BD0B-0E91-431F-923E-E99229B3A6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4B9F4EB-6E64-465E-80E3-2C2CA60DB93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CB8760A-8328-4CF0-8AB2-B5B2E2AFC675}"/>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5" name="Footer Placeholder 4">
            <a:extLst>
              <a:ext uri="{FF2B5EF4-FFF2-40B4-BE49-F238E27FC236}">
                <a16:creationId xmlns:a16="http://schemas.microsoft.com/office/drawing/2014/main" xmlns="" id="{CA63EDBA-8B51-4F2A-80C6-3EDAAD0786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8C7A0D-46DB-4E88-9185-8E1DE5C000BB}"/>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3128715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506E070-A33C-4FE9-83E3-0A2C152CBA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FA9A906-B40B-48F7-9F84-EF51464820E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30B96F6-DCD3-415F-A255-73C6A5580A1D}"/>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5" name="Footer Placeholder 4">
            <a:extLst>
              <a:ext uri="{FF2B5EF4-FFF2-40B4-BE49-F238E27FC236}">
                <a16:creationId xmlns:a16="http://schemas.microsoft.com/office/drawing/2014/main" xmlns="" id="{36A42F0B-CBC3-4C6E-A0CC-33ABF1EE0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4001E0-DCA7-4A3C-A31D-6BA73124FB54}"/>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93950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F2FA00-FAF8-494F-85A0-36912C051A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74CFF8C-0EAE-4C49-B70F-EF92D6D4AC0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96FED7-3B4B-4B90-AFF0-D1523F13AD00}"/>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5" name="Footer Placeholder 4">
            <a:extLst>
              <a:ext uri="{FF2B5EF4-FFF2-40B4-BE49-F238E27FC236}">
                <a16:creationId xmlns:a16="http://schemas.microsoft.com/office/drawing/2014/main" xmlns="" id="{72307A00-6C7E-4A75-97A6-756C536E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BFB597-71D5-4034-A62A-68AEAB191FC9}"/>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390674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6D6AB-EBF6-45D6-9E02-01AB2ED5E6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6FAC916-3F17-4086-B300-F2A0B8341B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6E89D58-D63B-407B-8CD7-D7DFDD6A0E7A}"/>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5" name="Footer Placeholder 4">
            <a:extLst>
              <a:ext uri="{FF2B5EF4-FFF2-40B4-BE49-F238E27FC236}">
                <a16:creationId xmlns:a16="http://schemas.microsoft.com/office/drawing/2014/main" xmlns="" id="{94C089D0-C4D4-42C1-ACAE-529E96A6C4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C210C54-3D46-498C-8C7B-AA01CF219173}"/>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295536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53FC46-9A2C-479C-9BF5-9124C03DD3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94DE9F6-83FE-4A52-B596-B8FDCADFE9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B91B43A-F407-42EE-A1EE-1060E6140E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3036CF2-11E9-412F-882A-CB75D9DB1C3B}"/>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6" name="Footer Placeholder 5">
            <a:extLst>
              <a:ext uri="{FF2B5EF4-FFF2-40B4-BE49-F238E27FC236}">
                <a16:creationId xmlns:a16="http://schemas.microsoft.com/office/drawing/2014/main" xmlns="" id="{09B48B6E-7B7D-4931-BF34-084B3D7D1B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CA9A522-8273-4A31-83B7-B42FE583CC22}"/>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293075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5FE23F-B244-48DB-A392-CD300D1993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20D011B-80D0-4C36-8BF1-7A93A30BA6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4BF867F-A53F-481B-A2CA-1296576F2EE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BD4F506-7624-4494-9C74-11B4B6E1E9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1521FAF-CC9E-4709-9709-6B8C4C53526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4DBC9A8-7EEE-48F6-A386-3DDE8EB9A5C0}"/>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8" name="Footer Placeholder 7">
            <a:extLst>
              <a:ext uri="{FF2B5EF4-FFF2-40B4-BE49-F238E27FC236}">
                <a16:creationId xmlns:a16="http://schemas.microsoft.com/office/drawing/2014/main" xmlns="" id="{C8D546D7-DCC0-43AC-9E95-8FA3049D80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EDC7871-1D61-412F-BF09-D86B2478DAA0}"/>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3945405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DAF3E-B060-4C8A-B34F-7E2325A355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26487BB3-5812-4D4B-9AD9-052B06CF7209}"/>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4" name="Footer Placeholder 3">
            <a:extLst>
              <a:ext uri="{FF2B5EF4-FFF2-40B4-BE49-F238E27FC236}">
                <a16:creationId xmlns:a16="http://schemas.microsoft.com/office/drawing/2014/main" xmlns="" id="{5FF933B4-E53C-4C48-84B6-E2D4AFF244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5B13D78-CB0B-4E7D-AC58-C57441A14C4B}"/>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312183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E3C879C-C6BB-470D-BB5A-FD015CFD7214}"/>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3" name="Footer Placeholder 2">
            <a:extLst>
              <a:ext uri="{FF2B5EF4-FFF2-40B4-BE49-F238E27FC236}">
                <a16:creationId xmlns:a16="http://schemas.microsoft.com/office/drawing/2014/main" xmlns="" id="{2C26CBBF-26DF-415B-970D-91EF68B5B9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ACB2BF4-0C46-4C1B-A7AD-BCDDA6B544E6}"/>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267726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A007CB-995E-4970-8228-A95A4259AE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97643D8-B174-4F59-8A9B-3D961269CD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628A7BF-916F-4C4C-BDE5-AB96BA2C88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72969C8-AAB9-45B0-9899-D4D1F7A2C783}"/>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6" name="Footer Placeholder 5">
            <a:extLst>
              <a:ext uri="{FF2B5EF4-FFF2-40B4-BE49-F238E27FC236}">
                <a16:creationId xmlns:a16="http://schemas.microsoft.com/office/drawing/2014/main" xmlns="" id="{BB0B7C71-8A4E-4EB8-90EB-5871E3F1B2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7C7A335-6CBD-40C1-94AE-538B43E9B631}"/>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185954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964F42-D5BC-4BB9-8568-44B6A8B559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3D793AC-3146-476D-A6EE-C5A086D556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14941AD-3618-458C-9A71-186B5928A5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958C665-840E-404F-9002-2F5CCBACB6A6}"/>
              </a:ext>
            </a:extLst>
          </p:cNvPr>
          <p:cNvSpPr>
            <a:spLocks noGrp="1"/>
          </p:cNvSpPr>
          <p:nvPr>
            <p:ph type="dt" sz="half" idx="10"/>
          </p:nvPr>
        </p:nvSpPr>
        <p:spPr/>
        <p:txBody>
          <a:bodyPr/>
          <a:lstStyle/>
          <a:p>
            <a:fld id="{3D97E0A7-829C-4003-A317-A45FF1924A0F}" type="datetimeFigureOut">
              <a:rPr lang="en-US" smtClean="0"/>
              <a:t>8/7/2025</a:t>
            </a:fld>
            <a:endParaRPr lang="en-US"/>
          </a:p>
        </p:txBody>
      </p:sp>
      <p:sp>
        <p:nvSpPr>
          <p:cNvPr id="6" name="Footer Placeholder 5">
            <a:extLst>
              <a:ext uri="{FF2B5EF4-FFF2-40B4-BE49-F238E27FC236}">
                <a16:creationId xmlns:a16="http://schemas.microsoft.com/office/drawing/2014/main" xmlns="" id="{E773A7CF-9F2B-4B8A-A838-16623F983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AEDFE78-F0A2-400D-8D92-EFCC531A98FE}"/>
              </a:ext>
            </a:extLst>
          </p:cNvPr>
          <p:cNvSpPr>
            <a:spLocks noGrp="1"/>
          </p:cNvSpPr>
          <p:nvPr>
            <p:ph type="sldNum" sz="quarter" idx="12"/>
          </p:nvPr>
        </p:nvSpPr>
        <p:spPr/>
        <p:txBody>
          <a:bodyPr/>
          <a:lstStyle/>
          <a:p>
            <a:fld id="{6C1D2178-7091-48B0-94E3-0E9C14D9CBC5}" type="slidenum">
              <a:rPr lang="en-US" smtClean="0"/>
              <a:t>‹#›</a:t>
            </a:fld>
            <a:endParaRPr lang="en-US"/>
          </a:p>
        </p:txBody>
      </p:sp>
    </p:spTree>
    <p:extLst>
      <p:ext uri="{BB962C8B-B14F-4D97-AF65-F5344CB8AC3E}">
        <p14:creationId xmlns:p14="http://schemas.microsoft.com/office/powerpoint/2010/main" val="411378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D29465F-6121-437A-9FFA-F993A5F8B1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F0F289A4-8C2C-4B78-B96A-99D798D10C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5EBAC1F-A557-4B5E-B57E-633CFAD7F6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97E0A7-829C-4003-A317-A45FF1924A0F}" type="datetimeFigureOut">
              <a:rPr lang="en-US" smtClean="0"/>
              <a:t>8/7/2025</a:t>
            </a:fld>
            <a:endParaRPr lang="en-US"/>
          </a:p>
        </p:txBody>
      </p:sp>
      <p:sp>
        <p:nvSpPr>
          <p:cNvPr id="5" name="Footer Placeholder 4">
            <a:extLst>
              <a:ext uri="{FF2B5EF4-FFF2-40B4-BE49-F238E27FC236}">
                <a16:creationId xmlns:a16="http://schemas.microsoft.com/office/drawing/2014/main" xmlns="" id="{6757CA83-F611-43E7-86ED-558B07FD2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1D8E3D0-86F1-4612-862A-37D5567E49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D2178-7091-48B0-94E3-0E9C14D9CBC5}" type="slidenum">
              <a:rPr lang="en-US" smtClean="0"/>
              <a:t>‹#›</a:t>
            </a:fld>
            <a:endParaRPr lang="en-US"/>
          </a:p>
        </p:txBody>
      </p:sp>
    </p:spTree>
    <p:extLst>
      <p:ext uri="{BB962C8B-B14F-4D97-AF65-F5344CB8AC3E}">
        <p14:creationId xmlns:p14="http://schemas.microsoft.com/office/powerpoint/2010/main" val="2681927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cqnotes.com/acqnote/tasks/pert-analys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cqnotes.com/acqnote/tasks/work-packag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C86F0A-4B1D-4B08-B89F-BF8B734CDE58}"/>
              </a:ext>
            </a:extLst>
          </p:cNvPr>
          <p:cNvSpPr>
            <a:spLocks noGrp="1"/>
          </p:cNvSpPr>
          <p:nvPr>
            <p:ph type="ctrTitle"/>
          </p:nvPr>
        </p:nvSpPr>
        <p:spPr/>
        <p:txBody>
          <a:bodyPr/>
          <a:lstStyle/>
          <a:p>
            <a:r>
              <a:rPr lang="en-US" b="1" dirty="0">
                <a:solidFill>
                  <a:srgbClr val="FF0000"/>
                </a:solidFill>
              </a:rPr>
              <a:t>CPM</a:t>
            </a:r>
          </a:p>
        </p:txBody>
      </p:sp>
      <p:sp>
        <p:nvSpPr>
          <p:cNvPr id="3" name="Subtitle 2">
            <a:extLst>
              <a:ext uri="{FF2B5EF4-FFF2-40B4-BE49-F238E27FC236}">
                <a16:creationId xmlns:a16="http://schemas.microsoft.com/office/drawing/2014/main" xmlns="" id="{23BCC965-5AAE-4A67-93EF-E180038B2BB3}"/>
              </a:ext>
            </a:extLst>
          </p:cNvPr>
          <p:cNvSpPr>
            <a:spLocks noGrp="1"/>
          </p:cNvSpPr>
          <p:nvPr>
            <p:ph type="subTitle" idx="1"/>
          </p:nvPr>
        </p:nvSpPr>
        <p:spPr/>
        <p:txBody>
          <a:bodyPr>
            <a:normAutofit fontScale="77500" lnSpcReduction="20000"/>
          </a:bodyPr>
          <a:lstStyle/>
          <a:p>
            <a:r>
              <a:rPr lang="en-US" b="1" dirty="0"/>
              <a:t>CRITICAL PATH METHOD </a:t>
            </a:r>
          </a:p>
          <a:p>
            <a:r>
              <a:rPr lang="en-US" b="1" dirty="0"/>
              <a:t>By </a:t>
            </a:r>
          </a:p>
          <a:p>
            <a:r>
              <a:rPr lang="en-US" b="1" dirty="0"/>
              <a:t>Dr. </a:t>
            </a:r>
            <a:r>
              <a:rPr lang="en-US" b="1" dirty="0" err="1"/>
              <a:t>Manjulata</a:t>
            </a:r>
            <a:r>
              <a:rPr lang="en-US" b="1" dirty="0"/>
              <a:t> Sao</a:t>
            </a:r>
          </a:p>
          <a:p>
            <a:r>
              <a:rPr lang="en-US" b="1" dirty="0"/>
              <a:t>Assistant Professor </a:t>
            </a:r>
          </a:p>
          <a:p>
            <a:r>
              <a:rPr lang="en-US" b="1" dirty="0"/>
              <a:t>Govt. Dr. </a:t>
            </a:r>
            <a:r>
              <a:rPr lang="en-US" b="1" dirty="0" err="1"/>
              <a:t>W.W.Patankar</a:t>
            </a:r>
            <a:r>
              <a:rPr lang="en-US" b="1" dirty="0"/>
              <a:t> Girls P.G. </a:t>
            </a:r>
            <a:r>
              <a:rPr lang="en-US" b="1" dirty="0" smtClean="0"/>
              <a:t>College, Durg (C.G.)</a:t>
            </a:r>
            <a:endParaRPr lang="en-US" b="1" dirty="0"/>
          </a:p>
        </p:txBody>
      </p:sp>
    </p:spTree>
    <p:extLst>
      <p:ext uri="{BB962C8B-B14F-4D97-AF65-F5344CB8AC3E}">
        <p14:creationId xmlns:p14="http://schemas.microsoft.com/office/powerpoint/2010/main" val="332398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12BC23-A203-4623-BBDA-496B6B50745C}"/>
              </a:ext>
            </a:extLst>
          </p:cNvPr>
          <p:cNvSpPr>
            <a:spLocks noGrp="1"/>
          </p:cNvSpPr>
          <p:nvPr>
            <p:ph type="title"/>
          </p:nvPr>
        </p:nvSpPr>
        <p:spPr/>
        <p:txBody>
          <a:bodyPr/>
          <a:lstStyle/>
          <a:p>
            <a:r>
              <a:rPr lang="en-US" dirty="0"/>
              <a:t>CPM</a:t>
            </a:r>
          </a:p>
        </p:txBody>
      </p:sp>
      <p:sp>
        <p:nvSpPr>
          <p:cNvPr id="3" name="Content Placeholder 2">
            <a:extLst>
              <a:ext uri="{FF2B5EF4-FFF2-40B4-BE49-F238E27FC236}">
                <a16:creationId xmlns:a16="http://schemas.microsoft.com/office/drawing/2014/main" xmlns="" id="{0116D8BC-9EB0-429E-8A80-AA46FEC3B825}"/>
              </a:ext>
            </a:extLst>
          </p:cNvPr>
          <p:cNvSpPr>
            <a:spLocks noGrp="1"/>
          </p:cNvSpPr>
          <p:nvPr>
            <p:ph idx="1"/>
          </p:nvPr>
        </p:nvSpPr>
        <p:spPr/>
        <p:txBody>
          <a:bodyPr/>
          <a:lstStyle/>
          <a:p>
            <a:pPr fontAlgn="base"/>
            <a:r>
              <a:rPr lang="en-US" b="1" dirty="0"/>
              <a:t>The CPM scheduling technique was introduced at approximately the same time as </a:t>
            </a:r>
            <a:r>
              <a:rPr lang="en-US" b="1" dirty="0">
                <a:hlinkClick r:id="rId2"/>
              </a:rPr>
              <a:t>PERT Analysis</a:t>
            </a:r>
            <a:r>
              <a:rPr lang="en-US" b="1" dirty="0"/>
              <a:t>. It was developed by J. E. Kelly of Remington-Rand and M. R. Walker of DuPont to aid in scheduling maintenance shutdowns in chemical processing plants. Over the years, CPM has enjoyed more use than any other network scheduling technique. It is based on the concept of critical path and was designed to focus on the time and resources, particularly cost, necessary to complete a project’s activities.</a:t>
            </a:r>
          </a:p>
        </p:txBody>
      </p:sp>
    </p:spTree>
    <p:extLst>
      <p:ext uri="{BB962C8B-B14F-4D97-AF65-F5344CB8AC3E}">
        <p14:creationId xmlns:p14="http://schemas.microsoft.com/office/powerpoint/2010/main" val="171779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2EA6FB2-0CB8-4CE7-8190-B4DA1B0C0883}"/>
              </a:ext>
            </a:extLst>
          </p:cNvPr>
          <p:cNvSpPr>
            <a:spLocks noGrp="1"/>
          </p:cNvSpPr>
          <p:nvPr>
            <p:ph idx="1"/>
          </p:nvPr>
        </p:nvSpPr>
        <p:spPr/>
        <p:txBody>
          <a:bodyPr/>
          <a:lstStyle/>
          <a:p>
            <a:r>
              <a:rPr lang="en-US" b="1" i="1" dirty="0"/>
              <a:t>Definition: The Critical Path Method (CPM) is a scheduling technique to determine a schedules critical path by calculating the longest path of planned activities to the end of the project and the earliest and latest that each activity can start and finish without making the project longer</a:t>
            </a:r>
            <a:endParaRPr lang="en-US" dirty="0"/>
          </a:p>
        </p:txBody>
      </p:sp>
    </p:spTree>
    <p:extLst>
      <p:ext uri="{BB962C8B-B14F-4D97-AF65-F5344CB8AC3E}">
        <p14:creationId xmlns:p14="http://schemas.microsoft.com/office/powerpoint/2010/main" val="163268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32929A-5B60-4536-9457-2BA422AF0CC0}"/>
              </a:ext>
            </a:extLst>
          </p:cNvPr>
          <p:cNvSpPr>
            <a:spLocks noGrp="1"/>
          </p:cNvSpPr>
          <p:nvPr>
            <p:ph type="title"/>
          </p:nvPr>
        </p:nvSpPr>
        <p:spPr/>
        <p:txBody>
          <a:bodyPr/>
          <a:lstStyle/>
          <a:p>
            <a:r>
              <a:rPr lang="en-US" b="1" dirty="0"/>
              <a:t>Critical Path Method (CPM) Goal</a:t>
            </a:r>
            <a:br>
              <a:rPr lang="en-US" b="1" dirty="0"/>
            </a:br>
            <a:endParaRPr lang="en-US" dirty="0"/>
          </a:p>
        </p:txBody>
      </p:sp>
      <p:sp>
        <p:nvSpPr>
          <p:cNvPr id="3" name="Content Placeholder 2">
            <a:extLst>
              <a:ext uri="{FF2B5EF4-FFF2-40B4-BE49-F238E27FC236}">
                <a16:creationId xmlns:a16="http://schemas.microsoft.com/office/drawing/2014/main" xmlns="" id="{3B024CA0-F0DA-4537-92D1-CDF5762BBBD8}"/>
              </a:ext>
            </a:extLst>
          </p:cNvPr>
          <p:cNvSpPr>
            <a:spLocks noGrp="1"/>
          </p:cNvSpPr>
          <p:nvPr>
            <p:ph idx="1"/>
          </p:nvPr>
        </p:nvSpPr>
        <p:spPr/>
        <p:txBody>
          <a:bodyPr>
            <a:normAutofit/>
          </a:bodyPr>
          <a:lstStyle/>
          <a:p>
            <a:pPr fontAlgn="base"/>
            <a:r>
              <a:rPr lang="en-US" b="1" dirty="0"/>
              <a:t>The goal of the Critical Path Method (CPM) is to determine the critical path of a schedule in order to focus resources more efficiently. The method helps Program Managers (PM):</a:t>
            </a:r>
          </a:p>
          <a:p>
            <a:pPr fontAlgn="base"/>
            <a:r>
              <a:rPr lang="en-US" b="1" dirty="0"/>
              <a:t>Understand which tasks are on the critical path to determine a completion date</a:t>
            </a:r>
          </a:p>
          <a:p>
            <a:pPr fontAlgn="base"/>
            <a:r>
              <a:rPr lang="en-US" b="1" dirty="0"/>
              <a:t>How best to manage tasks around the critical path to meet the scheduled end date</a:t>
            </a:r>
          </a:p>
          <a:p>
            <a:pPr fontAlgn="base"/>
            <a:r>
              <a:rPr lang="en-US" b="1" dirty="0"/>
              <a:t>Focus on preventing schedule slips</a:t>
            </a:r>
          </a:p>
          <a:p>
            <a:pPr fontAlgn="base"/>
            <a:r>
              <a:rPr lang="en-US" b="1" dirty="0"/>
              <a:t>Gain insight when planning </a:t>
            </a:r>
            <a:r>
              <a:rPr lang="en-US" b="1" dirty="0">
                <a:hlinkClick r:id="rId2"/>
              </a:rPr>
              <a:t>work packages</a:t>
            </a:r>
            <a:r>
              <a:rPr lang="en-US" b="1" dirty="0"/>
              <a:t> and tasks</a:t>
            </a:r>
          </a:p>
          <a:p>
            <a:endParaRPr lang="en-US" dirty="0"/>
          </a:p>
        </p:txBody>
      </p:sp>
    </p:spTree>
    <p:extLst>
      <p:ext uri="{BB962C8B-B14F-4D97-AF65-F5344CB8AC3E}">
        <p14:creationId xmlns:p14="http://schemas.microsoft.com/office/powerpoint/2010/main" val="298177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66CA29-7F55-47EE-A968-A9489DDFC8AB}"/>
              </a:ext>
            </a:extLst>
          </p:cNvPr>
          <p:cNvSpPr>
            <a:spLocks noGrp="1"/>
          </p:cNvSpPr>
          <p:nvPr>
            <p:ph type="title"/>
          </p:nvPr>
        </p:nvSpPr>
        <p:spPr/>
        <p:txBody>
          <a:bodyPr>
            <a:normAutofit fontScale="90000"/>
          </a:bodyPr>
          <a:lstStyle/>
          <a:p>
            <a:r>
              <a:rPr lang="en-US" b="1" i="0" dirty="0">
                <a:solidFill>
                  <a:srgbClr val="000000"/>
                </a:solidFill>
                <a:effectLst/>
                <a:latin typeface="-apple-system"/>
              </a:rPr>
              <a:t/>
            </a:r>
            <a:br>
              <a:rPr lang="en-US" b="1" i="0" dirty="0">
                <a:solidFill>
                  <a:srgbClr val="000000"/>
                </a:solidFill>
                <a:effectLst/>
                <a:latin typeface="-apple-system"/>
              </a:rPr>
            </a:br>
            <a:r>
              <a:rPr lang="en-US" b="1" dirty="0"/>
              <a:t/>
            </a:r>
            <a:br>
              <a:rPr lang="en-US" b="1" dirty="0"/>
            </a:br>
            <a:endParaRPr lang="en-US" dirty="0"/>
          </a:p>
        </p:txBody>
      </p:sp>
      <p:sp>
        <p:nvSpPr>
          <p:cNvPr id="3" name="Content Placeholder 2">
            <a:extLst>
              <a:ext uri="{FF2B5EF4-FFF2-40B4-BE49-F238E27FC236}">
                <a16:creationId xmlns:a16="http://schemas.microsoft.com/office/drawing/2014/main" xmlns="" id="{D9C88800-DEFE-4BC9-B0CA-F967B6FCB262}"/>
              </a:ext>
            </a:extLst>
          </p:cNvPr>
          <p:cNvSpPr>
            <a:spLocks noGrp="1"/>
          </p:cNvSpPr>
          <p:nvPr>
            <p:ph idx="1"/>
          </p:nvPr>
        </p:nvSpPr>
        <p:spPr>
          <a:xfrm>
            <a:off x="838200" y="1825625"/>
            <a:ext cx="10515600" cy="4351338"/>
          </a:xfrm>
        </p:spPr>
        <p:txBody>
          <a:bodyPr/>
          <a:lstStyle/>
          <a:p>
            <a:pPr marL="0" indent="0">
              <a:buNone/>
            </a:pPr>
            <a:r>
              <a:rPr lang="en-US" sz="3600" b="1" dirty="0">
                <a:solidFill>
                  <a:srgbClr val="FF0000"/>
                </a:solidFill>
              </a:rPr>
              <a:t>Determining the Critical Path</a:t>
            </a:r>
          </a:p>
          <a:p>
            <a:pPr marL="0" indent="0">
              <a:buNone/>
            </a:pPr>
            <a:r>
              <a:rPr lang="en-US" b="1" i="0" dirty="0">
                <a:solidFill>
                  <a:srgbClr val="000000"/>
                </a:solidFill>
                <a:effectLst/>
                <a:latin typeface="-apple-system"/>
              </a:rPr>
              <a:t>Critical Path is determined when analyzing a project’s schedule or network logic diagram and uses the Critical Path Method (CPM).  The CPM provides a graphical view of the project, predicts the time required for the project, and shows which activities are critical to maintaining the schedule.</a:t>
            </a:r>
            <a:endParaRPr lang="en-US" dirty="0"/>
          </a:p>
        </p:txBody>
      </p:sp>
      <p:sp>
        <p:nvSpPr>
          <p:cNvPr id="8" name="AutoShape 6" descr="Critical Path">
            <a:extLst>
              <a:ext uri="{FF2B5EF4-FFF2-40B4-BE49-F238E27FC236}">
                <a16:creationId xmlns:a16="http://schemas.microsoft.com/office/drawing/2014/main" xmlns="" id="{E72185C1-BD88-4F44-BE27-01AB75784EB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Critical Path">
            <a:extLst>
              <a:ext uri="{FF2B5EF4-FFF2-40B4-BE49-F238E27FC236}">
                <a16:creationId xmlns:a16="http://schemas.microsoft.com/office/drawing/2014/main" xmlns="" id="{85475486-032B-4CBA-B9CA-E6AACA0E1C6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06547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87B9151-F11E-42C2-9A70-3A6A824DD01A}"/>
              </a:ext>
            </a:extLst>
          </p:cNvPr>
          <p:cNvSpPr>
            <a:spLocks noGrp="1"/>
          </p:cNvSpPr>
          <p:nvPr>
            <p:ph idx="1"/>
          </p:nvPr>
        </p:nvSpPr>
        <p:spPr/>
        <p:txBody>
          <a:bodyPr/>
          <a:lstStyle/>
          <a:p>
            <a:r>
              <a:rPr lang="en-US" dirty="0"/>
              <a:t>The significant difference between two approaches is that the time estimates for the different activities in CPM were assumed to be deterministic while in PERT these are described probabilistically. These techniques are referred as project scheduling techniques.</a:t>
            </a:r>
          </a:p>
        </p:txBody>
      </p:sp>
    </p:spTree>
    <p:extLst>
      <p:ext uri="{BB962C8B-B14F-4D97-AF65-F5344CB8AC3E}">
        <p14:creationId xmlns:p14="http://schemas.microsoft.com/office/powerpoint/2010/main" val="2176425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184</Words>
  <Application>Microsoft Office PowerPoint</Application>
  <PresentationFormat>Custom</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CPM</vt:lpstr>
      <vt:lpstr>CPM</vt:lpstr>
      <vt:lpstr>PowerPoint Presentation</vt:lpstr>
      <vt:lpstr>Critical Path Method (CPM) Goal </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CPM</dc:title>
  <dc:creator>aparajita sharma</dc:creator>
  <cp:lastModifiedBy>acer</cp:lastModifiedBy>
  <cp:revision>6</cp:revision>
  <dcterms:created xsi:type="dcterms:W3CDTF">2023-10-31T07:35:50Z</dcterms:created>
  <dcterms:modified xsi:type="dcterms:W3CDTF">2025-08-07T08:02:13Z</dcterms:modified>
</cp:coreProperties>
</file>